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64" r:id="rId4"/>
    <p:sldId id="265" r:id="rId5"/>
    <p:sldId id="258" r:id="rId6"/>
    <p:sldId id="259" r:id="rId7"/>
    <p:sldId id="260" r:id="rId8"/>
    <p:sldId id="261" r:id="rId9"/>
    <p:sldId id="262" r:id="rId10"/>
    <p:sldId id="263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66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683EA72A-6E9B-4F31-9A9E-FCD72B226F9D}" type="datetimeFigureOut">
              <a:rPr lang="en-US" smtClean="0"/>
              <a:t>11/13/2012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F19B9-A194-4EED-9A3A-2BC221A346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EA72A-6E9B-4F31-9A9E-FCD72B226F9D}" type="datetimeFigureOut">
              <a:rPr lang="en-US" smtClean="0"/>
              <a:t>11/13/2012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F19B9-A194-4EED-9A3A-2BC221A346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EA72A-6E9B-4F31-9A9E-FCD72B226F9D}" type="datetimeFigureOut">
              <a:rPr lang="en-US" smtClean="0"/>
              <a:t>11/13/2012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F19B9-A194-4EED-9A3A-2BC221A346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EA72A-6E9B-4F31-9A9E-FCD72B226F9D}" type="datetimeFigureOut">
              <a:rPr lang="en-US" smtClean="0"/>
              <a:t>11/13/2012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F19B9-A194-4EED-9A3A-2BC221A34644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EA72A-6E9B-4F31-9A9E-FCD72B226F9D}" type="datetimeFigureOut">
              <a:rPr lang="en-US" smtClean="0"/>
              <a:t>11/13/2012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F19B9-A194-4EED-9A3A-2BC221A34644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EA72A-6E9B-4F31-9A9E-FCD72B226F9D}" type="datetimeFigureOut">
              <a:rPr lang="en-US" smtClean="0"/>
              <a:t>11/13/2012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F19B9-A194-4EED-9A3A-2BC221A34644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EA72A-6E9B-4F31-9A9E-FCD72B226F9D}" type="datetimeFigureOut">
              <a:rPr lang="en-US" smtClean="0"/>
              <a:t>11/13/2012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F19B9-A194-4EED-9A3A-2BC221A346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EA72A-6E9B-4F31-9A9E-FCD72B226F9D}" type="datetimeFigureOut">
              <a:rPr lang="en-US" smtClean="0"/>
              <a:t>11/13/2012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F19B9-A194-4EED-9A3A-2BC221A34644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EA72A-6E9B-4F31-9A9E-FCD72B226F9D}" type="datetimeFigureOut">
              <a:rPr lang="en-US" smtClean="0"/>
              <a:t>11/13/2012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F19B9-A194-4EED-9A3A-2BC221A346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EA72A-6E9B-4F31-9A9E-FCD72B226F9D}" type="datetimeFigureOut">
              <a:rPr lang="en-US" smtClean="0"/>
              <a:t>11/13/2012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F19B9-A194-4EED-9A3A-2BC221A3464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EA72A-6E9B-4F31-9A9E-FCD72B226F9D}" type="datetimeFigureOut">
              <a:rPr lang="en-US" smtClean="0"/>
              <a:t>11/13/2012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F19B9-A194-4EED-9A3A-2BC221A346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683EA72A-6E9B-4F31-9A9E-FCD72B226F9D}" type="datetimeFigureOut">
              <a:rPr lang="en-US" smtClean="0"/>
              <a:t>11/13/2012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188F19B9-A194-4EED-9A3A-2BC221A3464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Spanish pronunciation and accent marks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800" dirty="0" smtClean="0">
                <a:latin typeface="Maiandra GD" pitchFamily="34" charset="0"/>
              </a:rPr>
              <a:t>Clyne 2012</a:t>
            </a:r>
            <a:endParaRPr lang="en-US" sz="800" dirty="0">
              <a:latin typeface="Maiandra G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1626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Rule #1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2438400"/>
            <a:ext cx="6629400" cy="3048001"/>
          </a:xfrm>
        </p:spPr>
        <p:txBody>
          <a:bodyPr>
            <a:normAutofit fontScale="92500"/>
          </a:bodyPr>
          <a:lstStyle/>
          <a:p>
            <a:r>
              <a:rPr lang="en-US" sz="3200" dirty="0" smtClean="0"/>
              <a:t>If a word ends in </a:t>
            </a:r>
            <a:r>
              <a:rPr lang="en-US" sz="4000" b="1" u="sng" dirty="0" smtClean="0">
                <a:solidFill>
                  <a:srgbClr val="FF0000"/>
                </a:solidFill>
              </a:rPr>
              <a:t>–n</a:t>
            </a:r>
            <a:r>
              <a:rPr lang="en-US" sz="3200" dirty="0" smtClean="0"/>
              <a:t>, </a:t>
            </a:r>
            <a:r>
              <a:rPr lang="en-US" sz="4000" b="1" u="sng" dirty="0" smtClean="0">
                <a:solidFill>
                  <a:srgbClr val="FF0000"/>
                </a:solidFill>
              </a:rPr>
              <a:t>-s</a:t>
            </a:r>
            <a:r>
              <a:rPr lang="en-US" sz="4000" dirty="0" smtClean="0">
                <a:solidFill>
                  <a:srgbClr val="FF0000"/>
                </a:solidFill>
              </a:rPr>
              <a:t> </a:t>
            </a:r>
            <a:r>
              <a:rPr lang="en-US" sz="3200" dirty="0" smtClean="0"/>
              <a:t>or a </a:t>
            </a:r>
            <a:r>
              <a:rPr lang="en-US" sz="4300" b="1" u="sng" dirty="0" smtClean="0">
                <a:solidFill>
                  <a:srgbClr val="FF0000"/>
                </a:solidFill>
              </a:rPr>
              <a:t>vowel</a:t>
            </a:r>
            <a:r>
              <a:rPr lang="en-US" sz="3200" dirty="0" smtClean="0"/>
              <a:t>…</a:t>
            </a:r>
          </a:p>
          <a:p>
            <a:r>
              <a:rPr lang="en-US" sz="3200" dirty="0" smtClean="0"/>
              <a:t>AND  is stressed on the last syllable, it needs an accent mark.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341417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Li</a:t>
            </a:r>
            <a:r>
              <a:rPr lang="en-US" sz="2400" u="sng" dirty="0" smtClean="0"/>
              <a:t>món</a:t>
            </a:r>
            <a:r>
              <a:rPr lang="en-US" sz="2400" dirty="0" smtClean="0"/>
              <a:t>=lemon</a:t>
            </a:r>
          </a:p>
          <a:p>
            <a:r>
              <a:rPr lang="en-US" sz="2400" dirty="0" err="1" smtClean="0"/>
              <a:t>Ja</a:t>
            </a:r>
            <a:r>
              <a:rPr lang="en-US" sz="2400" u="sng" dirty="0" err="1" smtClean="0"/>
              <a:t>món</a:t>
            </a:r>
            <a:r>
              <a:rPr lang="en-US" sz="2400" dirty="0" smtClean="0"/>
              <a:t>=ham</a:t>
            </a:r>
          </a:p>
          <a:p>
            <a:r>
              <a:rPr lang="en-US" sz="2400" dirty="0" err="1" smtClean="0"/>
              <a:t>Ja</a:t>
            </a:r>
            <a:r>
              <a:rPr lang="en-US" sz="2400" u="sng" dirty="0" err="1" smtClean="0"/>
              <a:t>más</a:t>
            </a:r>
            <a:r>
              <a:rPr lang="en-US" sz="2400" dirty="0" smtClean="0"/>
              <a:t>=never</a:t>
            </a:r>
          </a:p>
          <a:p>
            <a:r>
              <a:rPr lang="en-US" sz="2400" dirty="0" err="1" smtClean="0"/>
              <a:t>Ma</a:t>
            </a:r>
            <a:r>
              <a:rPr lang="en-US" sz="2400" u="sng" dirty="0" err="1" smtClean="0"/>
              <a:t>má</a:t>
            </a:r>
            <a:r>
              <a:rPr lang="en-US" sz="2400" dirty="0" smtClean="0"/>
              <a:t>=mom</a:t>
            </a:r>
          </a:p>
          <a:p>
            <a:r>
              <a:rPr lang="en-US" sz="2400" dirty="0" err="1" smtClean="0"/>
              <a:t>Pa</a:t>
            </a:r>
            <a:r>
              <a:rPr lang="en-US" sz="2400" u="sng" dirty="0" err="1" smtClean="0"/>
              <a:t>pá</a:t>
            </a:r>
            <a:r>
              <a:rPr lang="en-US" sz="2400" dirty="0" smtClean="0"/>
              <a:t>=dad</a:t>
            </a:r>
            <a:endParaRPr lang="en-US" sz="2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 example: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These words all have 2 syllables but the stress is on the end.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8110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400" dirty="0" err="1" smtClean="0"/>
              <a:t>Ha</a:t>
            </a:r>
            <a:r>
              <a:rPr lang="en-US" sz="2400" u="sng" dirty="0" err="1" smtClean="0"/>
              <a:t>blar</a:t>
            </a:r>
            <a:r>
              <a:rPr lang="en-US" sz="2400" dirty="0" smtClean="0"/>
              <a:t>=to speak</a:t>
            </a:r>
          </a:p>
          <a:p>
            <a:r>
              <a:rPr lang="en-US" sz="2400" dirty="0" smtClean="0"/>
              <a:t>Pas</a:t>
            </a:r>
            <a:r>
              <a:rPr lang="en-US" sz="2400" u="sng" dirty="0" smtClean="0"/>
              <a:t>tel</a:t>
            </a:r>
            <a:r>
              <a:rPr lang="en-US" sz="2400" dirty="0" smtClean="0"/>
              <a:t>=cake</a:t>
            </a:r>
          </a:p>
          <a:p>
            <a:r>
              <a:rPr lang="en-US" sz="2400" dirty="0" err="1" smtClean="0"/>
              <a:t>Re</a:t>
            </a:r>
            <a:r>
              <a:rPr lang="en-US" sz="2400" u="sng" dirty="0" err="1" smtClean="0"/>
              <a:t>loj</a:t>
            </a:r>
            <a:r>
              <a:rPr lang="en-US" sz="2400" dirty="0" smtClean="0"/>
              <a:t>=watch (wristwatch)</a:t>
            </a:r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These do not need an accent mark…</a:t>
            </a:r>
            <a:endParaRPr lang="en-US" sz="28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The stress is on the LAST syllable BUT the words do not end in –n, -s or a vowel!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902458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Rule #2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If a word is stressed on the second-to-last syllable…</a:t>
            </a:r>
          </a:p>
          <a:p>
            <a:r>
              <a:rPr lang="en-US" sz="2800" u="sng" dirty="0" smtClean="0"/>
              <a:t>AND</a:t>
            </a:r>
            <a:r>
              <a:rPr lang="en-US" sz="2800" dirty="0" smtClean="0"/>
              <a:t> it does not end in </a:t>
            </a:r>
            <a:r>
              <a:rPr lang="en-US" sz="2800" b="1" u="sng" dirty="0" smtClean="0">
                <a:solidFill>
                  <a:srgbClr val="FF0000"/>
                </a:solidFill>
              </a:rPr>
              <a:t>–n, -s</a:t>
            </a:r>
            <a:r>
              <a:rPr lang="en-US" sz="2800" dirty="0" smtClean="0"/>
              <a:t>, or a </a:t>
            </a:r>
            <a:r>
              <a:rPr lang="en-US" sz="2800" b="1" u="sng" dirty="0" smtClean="0">
                <a:solidFill>
                  <a:srgbClr val="FF0000"/>
                </a:solidFill>
              </a:rPr>
              <a:t>vowel</a:t>
            </a:r>
            <a:r>
              <a:rPr lang="en-US" sz="2800" dirty="0" smtClean="0"/>
              <a:t>, it needs an accent mark!!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647882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Hint: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Rule #1 and #2 are opposites…right?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2857704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800" u="sng" dirty="0" err="1" smtClean="0"/>
              <a:t>Cár</a:t>
            </a:r>
            <a:r>
              <a:rPr lang="en-US" sz="2800" dirty="0" err="1" smtClean="0"/>
              <a:t>cel</a:t>
            </a:r>
            <a:r>
              <a:rPr lang="en-US" sz="2800" dirty="0" smtClean="0"/>
              <a:t>=jail</a:t>
            </a:r>
          </a:p>
          <a:p>
            <a:r>
              <a:rPr lang="en-US" sz="2800" dirty="0" err="1" smtClean="0"/>
              <a:t>Di</a:t>
            </a:r>
            <a:r>
              <a:rPr lang="en-US" sz="2800" u="sng" dirty="0" err="1" smtClean="0"/>
              <a:t>fí</a:t>
            </a:r>
            <a:r>
              <a:rPr lang="en-US" sz="2800" dirty="0" err="1" smtClean="0"/>
              <a:t>cil</a:t>
            </a:r>
            <a:r>
              <a:rPr lang="en-US" sz="2800" dirty="0" smtClean="0"/>
              <a:t>=difficult</a:t>
            </a:r>
          </a:p>
          <a:p>
            <a:r>
              <a:rPr lang="en-US" sz="2800" dirty="0" err="1" smtClean="0"/>
              <a:t>In</a:t>
            </a:r>
            <a:r>
              <a:rPr lang="en-US" sz="2800" u="sng" dirty="0" err="1" smtClean="0"/>
              <a:t>ú</a:t>
            </a:r>
            <a:r>
              <a:rPr lang="en-US" sz="2800" dirty="0" err="1" smtClean="0"/>
              <a:t>til</a:t>
            </a:r>
            <a:r>
              <a:rPr lang="en-US" sz="2800" dirty="0" smtClean="0"/>
              <a:t>=useless</a:t>
            </a:r>
          </a:p>
          <a:p>
            <a:r>
              <a:rPr lang="en-US" sz="2800" u="sng" dirty="0" err="1" smtClean="0"/>
              <a:t>Á</a:t>
            </a:r>
            <a:r>
              <a:rPr lang="en-US" sz="2800" dirty="0" err="1" smtClean="0"/>
              <a:t>rbol</a:t>
            </a:r>
            <a:r>
              <a:rPr lang="en-US" sz="2800" dirty="0" smtClean="0"/>
              <a:t>=tree</a:t>
            </a:r>
            <a:endParaRPr lang="en-US" sz="2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 example: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TWO syllable words, they end in consonants other than –n or –s!</a:t>
            </a:r>
          </a:p>
          <a:p>
            <a:r>
              <a:rPr lang="en-US" sz="2000" dirty="0" smtClean="0"/>
              <a:t>They are stressed on the second-to-last syllable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63011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These words are stressed in the second syllable BUT they end in a vowel!</a:t>
            </a:r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000" dirty="0" smtClean="0"/>
              <a:t>These words do not need accent marks</a:t>
            </a:r>
            <a:endParaRPr lang="en-US" sz="20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r>
              <a:rPr lang="en-US" sz="2800" dirty="0" err="1" smtClean="0"/>
              <a:t>to</a:t>
            </a:r>
            <a:r>
              <a:rPr lang="en-US" sz="2800" u="sng" dirty="0" err="1" smtClean="0"/>
              <a:t>ma</a:t>
            </a:r>
            <a:r>
              <a:rPr lang="en-US" sz="2800" dirty="0" err="1" smtClean="0"/>
              <a:t>te</a:t>
            </a:r>
            <a:r>
              <a:rPr lang="en-US" sz="2800" dirty="0" smtClean="0"/>
              <a:t>-=tomato</a:t>
            </a:r>
          </a:p>
          <a:p>
            <a:r>
              <a:rPr lang="en-US" sz="2800" u="sng" dirty="0" smtClean="0"/>
              <a:t>Ar</a:t>
            </a:r>
            <a:r>
              <a:rPr lang="en-US" sz="2800" dirty="0" smtClean="0"/>
              <a:t>te=art</a:t>
            </a:r>
          </a:p>
          <a:p>
            <a:r>
              <a:rPr lang="en-US" sz="2800" u="sng" dirty="0" err="1" smtClean="0"/>
              <a:t>To</a:t>
            </a:r>
            <a:r>
              <a:rPr lang="en-US" sz="2800" dirty="0" err="1" smtClean="0"/>
              <a:t>do</a:t>
            </a:r>
            <a:r>
              <a:rPr lang="en-US" sz="2800" dirty="0" smtClean="0"/>
              <a:t>=everything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768862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Rule #3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1143000" y="2362200"/>
            <a:ext cx="6781800" cy="3048001"/>
          </a:xfrm>
        </p:spPr>
        <p:txBody>
          <a:bodyPr/>
          <a:lstStyle/>
          <a:p>
            <a:r>
              <a:rPr lang="en-US" sz="3600" u="sng" dirty="0" smtClean="0"/>
              <a:t>EVERY</a:t>
            </a:r>
            <a:r>
              <a:rPr lang="en-US" sz="3600" dirty="0" smtClean="0"/>
              <a:t> word stressed on the third to last syllable needs an accent mark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1991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 example: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6400" y="2209800"/>
            <a:ext cx="5638800" cy="3429000"/>
          </a:xfrm>
        </p:spPr>
        <p:txBody>
          <a:bodyPr>
            <a:normAutofit fontScale="77500" lnSpcReduction="20000"/>
          </a:bodyPr>
          <a:lstStyle/>
          <a:p>
            <a:r>
              <a:rPr lang="en-US" sz="4600" u="sng" dirty="0" err="1" smtClean="0"/>
              <a:t>Pá</a:t>
            </a:r>
            <a:r>
              <a:rPr lang="en-US" sz="4600" dirty="0" err="1" smtClean="0">
                <a:solidFill>
                  <a:srgbClr val="FF0000"/>
                </a:solidFill>
              </a:rPr>
              <a:t>ja</a:t>
            </a:r>
            <a:r>
              <a:rPr lang="en-US" sz="4600" dirty="0" err="1" smtClean="0">
                <a:solidFill>
                  <a:srgbClr val="00B050"/>
                </a:solidFill>
              </a:rPr>
              <a:t>ro</a:t>
            </a:r>
            <a:r>
              <a:rPr lang="en-US" sz="4600" dirty="0" smtClean="0"/>
              <a:t>=bird</a:t>
            </a:r>
          </a:p>
          <a:p>
            <a:r>
              <a:rPr lang="en-US" sz="4600" u="sng" dirty="0" err="1" smtClean="0"/>
              <a:t>Brú</a:t>
            </a:r>
            <a:r>
              <a:rPr lang="en-US" sz="4600" dirty="0" err="1" smtClean="0">
                <a:solidFill>
                  <a:srgbClr val="FF0000"/>
                </a:solidFill>
              </a:rPr>
              <a:t>ju</a:t>
            </a:r>
            <a:r>
              <a:rPr lang="en-US" sz="4600" dirty="0" err="1" smtClean="0">
                <a:solidFill>
                  <a:srgbClr val="00B050"/>
                </a:solidFill>
              </a:rPr>
              <a:t>la</a:t>
            </a:r>
            <a:r>
              <a:rPr lang="en-US" sz="4600" dirty="0" smtClean="0"/>
              <a:t>=compass</a:t>
            </a:r>
          </a:p>
          <a:p>
            <a:r>
              <a:rPr lang="en-US" sz="4600" dirty="0" err="1" smtClean="0"/>
              <a:t>Pro</a:t>
            </a:r>
            <a:r>
              <a:rPr lang="en-US" sz="4600" u="sng" dirty="0" err="1" smtClean="0"/>
              <a:t>pó</a:t>
            </a:r>
            <a:r>
              <a:rPr lang="en-US" sz="4600" dirty="0" err="1" smtClean="0">
                <a:solidFill>
                  <a:srgbClr val="FF0000"/>
                </a:solidFill>
              </a:rPr>
              <a:t>si</a:t>
            </a:r>
            <a:r>
              <a:rPr lang="en-US" sz="4600" dirty="0" err="1" smtClean="0">
                <a:solidFill>
                  <a:srgbClr val="00B050"/>
                </a:solidFill>
              </a:rPr>
              <a:t>to</a:t>
            </a:r>
            <a:r>
              <a:rPr lang="en-US" sz="4600" dirty="0" smtClean="0"/>
              <a:t>=purpose</a:t>
            </a:r>
          </a:p>
          <a:p>
            <a:r>
              <a:rPr lang="en-US" sz="4600" u="sng" dirty="0" err="1" smtClean="0"/>
              <a:t>Ó</a:t>
            </a:r>
            <a:r>
              <a:rPr lang="en-US" sz="4600" dirty="0" err="1" smtClean="0">
                <a:solidFill>
                  <a:srgbClr val="FF0000"/>
                </a:solidFill>
              </a:rPr>
              <a:t>pe</a:t>
            </a:r>
            <a:r>
              <a:rPr lang="en-US" sz="4600" dirty="0" err="1" smtClean="0">
                <a:solidFill>
                  <a:srgbClr val="00B050"/>
                </a:solidFill>
              </a:rPr>
              <a:t>ra</a:t>
            </a:r>
            <a:r>
              <a:rPr lang="en-US" sz="4600" dirty="0" smtClean="0"/>
              <a:t>=opera</a:t>
            </a:r>
          </a:p>
          <a:p>
            <a:endParaRPr lang="en-US" sz="46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4427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Exceptions…of course: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Some words need accents to have a different meaning…</a:t>
            </a:r>
          </a:p>
          <a:p>
            <a:r>
              <a:rPr lang="en-US" sz="2800" dirty="0" smtClean="0"/>
              <a:t>You have bumped into several of these already.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774773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Pronunciation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286000"/>
            <a:ext cx="6400800" cy="3048001"/>
          </a:xfrm>
        </p:spPr>
        <p:txBody>
          <a:bodyPr>
            <a:noAutofit/>
          </a:bodyPr>
          <a:lstStyle/>
          <a:p>
            <a:r>
              <a:rPr lang="en-US" sz="2800" dirty="0" smtClean="0"/>
              <a:t>Pronunciation is easy once you memorize the rules…</a:t>
            </a:r>
          </a:p>
          <a:p>
            <a:r>
              <a:rPr lang="en-US" sz="2800" dirty="0" smtClean="0"/>
              <a:t>1.  If a word has an accent mark, stress the marked vowel. (So easy, right?)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736786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 example: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33800" y="2286000"/>
            <a:ext cx="1676400" cy="3048001"/>
          </a:xfrm>
        </p:spPr>
        <p:txBody>
          <a:bodyPr>
            <a:noAutofit/>
          </a:bodyPr>
          <a:lstStyle/>
          <a:p>
            <a:r>
              <a:rPr lang="en-US" sz="2000" dirty="0" err="1" smtClean="0"/>
              <a:t>Tu</a:t>
            </a:r>
            <a:r>
              <a:rPr lang="en-US" sz="2000" dirty="0" smtClean="0"/>
              <a:t>=your</a:t>
            </a:r>
          </a:p>
          <a:p>
            <a:r>
              <a:rPr lang="en-US" sz="2000" dirty="0" err="1" smtClean="0"/>
              <a:t>Tú</a:t>
            </a:r>
            <a:r>
              <a:rPr lang="en-US" sz="2000" dirty="0" smtClean="0"/>
              <a:t>=you</a:t>
            </a:r>
          </a:p>
          <a:p>
            <a:r>
              <a:rPr lang="en-US" sz="2000" dirty="0" smtClean="0"/>
              <a:t>Si=if</a:t>
            </a:r>
          </a:p>
          <a:p>
            <a:r>
              <a:rPr lang="en-US" sz="2000" dirty="0" err="1" smtClean="0"/>
              <a:t>Sí</a:t>
            </a:r>
            <a:r>
              <a:rPr lang="en-US" sz="2000" dirty="0" smtClean="0"/>
              <a:t>=yes</a:t>
            </a:r>
          </a:p>
          <a:p>
            <a:r>
              <a:rPr lang="en-US" sz="2000" dirty="0" smtClean="0"/>
              <a:t>El=the</a:t>
            </a:r>
          </a:p>
          <a:p>
            <a:r>
              <a:rPr lang="en-US" sz="2000" dirty="0" err="1" smtClean="0"/>
              <a:t>Él</a:t>
            </a:r>
            <a:r>
              <a:rPr lang="en-US" sz="2000" dirty="0" smtClean="0"/>
              <a:t>=he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581082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Also…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Se, can be a reflexive pronoun </a:t>
            </a:r>
          </a:p>
          <a:p>
            <a:r>
              <a:rPr lang="en-US" sz="2400" dirty="0" smtClean="0"/>
              <a:t>BUT </a:t>
            </a:r>
            <a:r>
              <a:rPr lang="en-US" sz="2400" dirty="0" err="1" smtClean="0"/>
              <a:t>sé</a:t>
            </a:r>
            <a:r>
              <a:rPr lang="en-US" sz="2400" dirty="0" smtClean="0"/>
              <a:t> means I know </a:t>
            </a:r>
          </a:p>
          <a:p>
            <a:r>
              <a:rPr lang="en-US" sz="2400" dirty="0" smtClean="0"/>
              <a:t>AND </a:t>
            </a:r>
            <a:r>
              <a:rPr lang="en-US" sz="2400" dirty="0" err="1" smtClean="0"/>
              <a:t>sé</a:t>
            </a:r>
            <a:r>
              <a:rPr lang="en-US" sz="2400" dirty="0" smtClean="0"/>
              <a:t> can be </a:t>
            </a:r>
            <a:r>
              <a:rPr lang="en-US" sz="2400" dirty="0" err="1" smtClean="0"/>
              <a:t>ser</a:t>
            </a:r>
            <a:r>
              <a:rPr lang="en-US" sz="2400" dirty="0" smtClean="0"/>
              <a:t> in command form!!</a:t>
            </a:r>
          </a:p>
          <a:p>
            <a:r>
              <a:rPr lang="en-US" sz="2400" dirty="0" err="1" smtClean="0"/>
              <a:t>Te</a:t>
            </a:r>
            <a:r>
              <a:rPr lang="en-US" sz="2400" dirty="0" smtClean="0"/>
              <a:t>, can be a reflexive pronoun</a:t>
            </a:r>
          </a:p>
          <a:p>
            <a:r>
              <a:rPr lang="en-US" sz="2400" dirty="0" smtClean="0"/>
              <a:t>BUT </a:t>
            </a:r>
            <a:r>
              <a:rPr lang="en-US" sz="2400" dirty="0" err="1" smtClean="0"/>
              <a:t>té</a:t>
            </a:r>
            <a:r>
              <a:rPr lang="en-US" sz="2400" dirty="0" smtClean="0"/>
              <a:t>=tea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586856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Don’t forget…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2286000"/>
            <a:ext cx="6400800" cy="3048001"/>
          </a:xfrm>
        </p:spPr>
        <p:txBody>
          <a:bodyPr>
            <a:noAutofit/>
          </a:bodyPr>
          <a:lstStyle/>
          <a:p>
            <a:r>
              <a:rPr lang="en-US" sz="4000" dirty="0" smtClean="0"/>
              <a:t>Papa=potato</a:t>
            </a:r>
          </a:p>
          <a:p>
            <a:r>
              <a:rPr lang="en-US" sz="4000" dirty="0" err="1" smtClean="0"/>
              <a:t>Papá</a:t>
            </a:r>
            <a:r>
              <a:rPr lang="en-US" sz="4000" dirty="0" smtClean="0"/>
              <a:t>=dad</a:t>
            </a:r>
          </a:p>
          <a:p>
            <a:r>
              <a:rPr lang="en-US" sz="4000" dirty="0" err="1" smtClean="0"/>
              <a:t>Pápa</a:t>
            </a:r>
            <a:r>
              <a:rPr lang="en-US" sz="4000" dirty="0" smtClean="0"/>
              <a:t>=the Pope</a:t>
            </a:r>
          </a:p>
          <a:p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632612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Now let’s practice!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339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So</a:t>
            </a:r>
            <a:r>
              <a:rPr lang="en-US" sz="2400" u="sng" dirty="0" smtClean="0"/>
              <a:t>fa</a:t>
            </a:r>
          </a:p>
          <a:p>
            <a:r>
              <a:rPr lang="en-US" sz="2400" dirty="0" err="1" smtClean="0"/>
              <a:t>Tam</a:t>
            </a:r>
            <a:r>
              <a:rPr lang="en-US" sz="2400" u="sng" dirty="0" err="1" smtClean="0"/>
              <a:t>bien</a:t>
            </a:r>
            <a:endParaRPr lang="en-US" sz="2400" u="sng" dirty="0" smtClean="0"/>
          </a:p>
          <a:p>
            <a:r>
              <a:rPr lang="en-US" sz="2400" dirty="0" smtClean="0"/>
              <a:t>Pa</a:t>
            </a:r>
            <a:r>
              <a:rPr lang="en-US" sz="2400" u="sng" dirty="0" smtClean="0"/>
              <a:t>pa</a:t>
            </a:r>
          </a:p>
          <a:p>
            <a:r>
              <a:rPr lang="en-US" sz="2400" u="sng" dirty="0" smtClean="0"/>
              <a:t>Me</a:t>
            </a:r>
            <a:r>
              <a:rPr lang="en-US" sz="2400" dirty="0" smtClean="0"/>
              <a:t>sa</a:t>
            </a:r>
          </a:p>
          <a:p>
            <a:r>
              <a:rPr lang="en-US" sz="2400" u="sng" dirty="0" err="1" smtClean="0"/>
              <a:t>pa</a:t>
            </a:r>
            <a:r>
              <a:rPr lang="en-US" sz="2400" dirty="0" err="1" smtClean="0"/>
              <a:t>jaro</a:t>
            </a:r>
            <a:endParaRPr lang="en-US" sz="2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Accent or no accent?</a:t>
            </a:r>
            <a:br>
              <a:rPr lang="en-US" sz="2800" dirty="0" smtClean="0"/>
            </a:br>
            <a:r>
              <a:rPr lang="en-US" sz="2800" dirty="0" smtClean="0"/>
              <a:t>If so, where?</a:t>
            </a:r>
            <a:endParaRPr lang="en-US" sz="2800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r>
              <a:rPr lang="en-US" sz="2400" dirty="0" err="1" smtClean="0"/>
              <a:t>Mu</a:t>
            </a:r>
            <a:r>
              <a:rPr lang="en-US" sz="2400" u="sng" dirty="0" err="1" smtClean="0"/>
              <a:t>jer</a:t>
            </a:r>
            <a:endParaRPr lang="en-US" sz="2400" u="sng" dirty="0" smtClean="0"/>
          </a:p>
          <a:p>
            <a:r>
              <a:rPr lang="en-US" sz="2400" dirty="0" err="1" smtClean="0"/>
              <a:t>Re</a:t>
            </a:r>
            <a:r>
              <a:rPr lang="en-US" sz="2400" u="sng" dirty="0" err="1" smtClean="0"/>
              <a:t>loj</a:t>
            </a:r>
            <a:endParaRPr lang="en-US" sz="2400" u="sng" dirty="0" smtClean="0"/>
          </a:p>
          <a:p>
            <a:r>
              <a:rPr lang="en-US" sz="2400" dirty="0" err="1" smtClean="0"/>
              <a:t>Pes</a:t>
            </a:r>
            <a:r>
              <a:rPr lang="en-US" sz="2400" u="sng" dirty="0" err="1" smtClean="0"/>
              <a:t>ca</a:t>
            </a:r>
            <a:r>
              <a:rPr lang="en-US" sz="2400" dirty="0" err="1" smtClean="0"/>
              <a:t>do</a:t>
            </a:r>
            <a:endParaRPr lang="en-US" sz="2400" dirty="0" smtClean="0"/>
          </a:p>
          <a:p>
            <a:r>
              <a:rPr lang="en-US" sz="2400" dirty="0" err="1" smtClean="0"/>
              <a:t>can</a:t>
            </a:r>
            <a:r>
              <a:rPr lang="en-US" sz="2400" u="sng" dirty="0" err="1" smtClean="0"/>
              <a:t>cion</a:t>
            </a:r>
            <a:endParaRPr lang="en-US" sz="2400" u="sng" dirty="0"/>
          </a:p>
        </p:txBody>
      </p:sp>
    </p:spTree>
    <p:extLst>
      <p:ext uri="{BB962C8B-B14F-4D97-AF65-F5344CB8AC3E}">
        <p14:creationId xmlns:p14="http://schemas.microsoft.com/office/powerpoint/2010/main" val="463079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r>
              <a:rPr lang="en-US" sz="2400" dirty="0" err="1" smtClean="0"/>
              <a:t>So</a:t>
            </a:r>
            <a:r>
              <a:rPr lang="en-US" sz="2400" u="sng" dirty="0" err="1" smtClean="0"/>
              <a:t>fá</a:t>
            </a:r>
            <a:endParaRPr lang="en-US" sz="2400" u="sng" dirty="0" smtClean="0"/>
          </a:p>
          <a:p>
            <a:r>
              <a:rPr lang="en-US" sz="2400" dirty="0" err="1" smtClean="0"/>
              <a:t>Tam</a:t>
            </a:r>
            <a:r>
              <a:rPr lang="en-US" sz="2400" u="sng" dirty="0" err="1" smtClean="0"/>
              <a:t>bién</a:t>
            </a:r>
            <a:endParaRPr lang="en-US" sz="2400" u="sng" dirty="0" smtClean="0"/>
          </a:p>
          <a:p>
            <a:r>
              <a:rPr lang="en-US" sz="2400" dirty="0" err="1" smtClean="0"/>
              <a:t>Pa</a:t>
            </a:r>
            <a:r>
              <a:rPr lang="en-US" sz="2400" u="sng" dirty="0" err="1" smtClean="0"/>
              <a:t>pá</a:t>
            </a:r>
            <a:endParaRPr lang="en-US" sz="2400" u="sng" dirty="0" smtClean="0"/>
          </a:p>
          <a:p>
            <a:r>
              <a:rPr lang="en-US" sz="2400" u="sng" dirty="0" smtClean="0"/>
              <a:t>Me</a:t>
            </a:r>
            <a:r>
              <a:rPr lang="en-US" sz="2400" dirty="0" smtClean="0"/>
              <a:t>sa</a:t>
            </a:r>
          </a:p>
          <a:p>
            <a:r>
              <a:rPr lang="en-US" sz="2400" u="sng" dirty="0" err="1" smtClean="0"/>
              <a:t>pá</a:t>
            </a:r>
            <a:r>
              <a:rPr lang="en-US" sz="2400" dirty="0" err="1" smtClean="0"/>
              <a:t>jaro</a:t>
            </a:r>
            <a:endParaRPr lang="en-US" sz="2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Accent or no accent?</a:t>
            </a:r>
            <a:br>
              <a:rPr lang="en-US" sz="2800" dirty="0" smtClean="0"/>
            </a:br>
            <a:r>
              <a:rPr lang="en-US" sz="2800" dirty="0" smtClean="0"/>
              <a:t>If so, where?</a:t>
            </a:r>
            <a:endParaRPr lang="en-US" sz="2800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r>
              <a:rPr lang="en-US" sz="2400" dirty="0" err="1" smtClean="0"/>
              <a:t>Mu</a:t>
            </a:r>
            <a:r>
              <a:rPr lang="en-US" sz="2400" u="sng" dirty="0" err="1" smtClean="0"/>
              <a:t>jer</a:t>
            </a:r>
            <a:endParaRPr lang="en-US" sz="2400" u="sng" dirty="0" smtClean="0"/>
          </a:p>
          <a:p>
            <a:r>
              <a:rPr lang="en-US" sz="2400" dirty="0" err="1" smtClean="0"/>
              <a:t>Re</a:t>
            </a:r>
            <a:r>
              <a:rPr lang="en-US" sz="2400" u="sng" dirty="0" err="1" smtClean="0"/>
              <a:t>loj</a:t>
            </a:r>
            <a:endParaRPr lang="en-US" sz="2400" u="sng" dirty="0" smtClean="0"/>
          </a:p>
          <a:p>
            <a:r>
              <a:rPr lang="en-US" sz="2400" dirty="0" err="1" smtClean="0"/>
              <a:t>Pes</a:t>
            </a:r>
            <a:r>
              <a:rPr lang="en-US" sz="2400" u="sng" dirty="0" err="1" smtClean="0"/>
              <a:t>ca</a:t>
            </a:r>
            <a:r>
              <a:rPr lang="en-US" sz="2400" dirty="0" err="1" smtClean="0"/>
              <a:t>do</a:t>
            </a:r>
            <a:endParaRPr lang="en-US" sz="2400" dirty="0" smtClean="0"/>
          </a:p>
          <a:p>
            <a:r>
              <a:rPr lang="en-US" sz="2400" dirty="0" err="1" smtClean="0"/>
              <a:t>can</a:t>
            </a:r>
            <a:r>
              <a:rPr lang="en-US" sz="2400" u="sng" dirty="0" err="1" smtClean="0"/>
              <a:t>ción</a:t>
            </a:r>
            <a:endParaRPr lang="en-US" sz="2400" u="sng" dirty="0"/>
          </a:p>
        </p:txBody>
      </p:sp>
    </p:spTree>
    <p:extLst>
      <p:ext uri="{BB962C8B-B14F-4D97-AF65-F5344CB8AC3E}">
        <p14:creationId xmlns:p14="http://schemas.microsoft.com/office/powerpoint/2010/main" val="3044153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ES" sz="2800" dirty="0" smtClean="0"/>
              <a:t>Dímelo</a:t>
            </a:r>
            <a:endParaRPr lang="en-US" sz="2800" dirty="0"/>
          </a:p>
          <a:p>
            <a:r>
              <a:rPr lang="es-ES" sz="2800" dirty="0" smtClean="0"/>
              <a:t>Háblame</a:t>
            </a:r>
            <a:endParaRPr lang="en-US" sz="2800" dirty="0"/>
          </a:p>
          <a:p>
            <a:r>
              <a:rPr lang="es-ES" sz="2800" dirty="0"/>
              <a:t>Cierra</a:t>
            </a:r>
            <a:endParaRPr lang="en-US" sz="2800" dirty="0"/>
          </a:p>
          <a:p>
            <a:r>
              <a:rPr lang="es-ES" sz="2800" dirty="0" smtClean="0"/>
              <a:t>Sigue</a:t>
            </a:r>
          </a:p>
          <a:p>
            <a:r>
              <a:rPr lang="es-ES" sz="2800" dirty="0" smtClean="0"/>
              <a:t>reloj</a:t>
            </a:r>
          </a:p>
          <a:p>
            <a:endParaRPr lang="en-US" sz="2800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Text page 90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/>
        <p:txBody>
          <a:bodyPr>
            <a:normAutofit lnSpcReduction="10000"/>
          </a:bodyPr>
          <a:lstStyle/>
          <a:p>
            <a:r>
              <a:rPr lang="es-ES" sz="2000" dirty="0" smtClean="0"/>
              <a:t>Continua</a:t>
            </a:r>
            <a:endParaRPr lang="en-US" sz="2000" dirty="0"/>
          </a:p>
          <a:p>
            <a:r>
              <a:rPr lang="es-ES" sz="2000" dirty="0"/>
              <a:t>Hazla</a:t>
            </a:r>
            <a:endParaRPr lang="en-US" sz="2000" dirty="0"/>
          </a:p>
          <a:p>
            <a:r>
              <a:rPr lang="es-ES" sz="2000" dirty="0" smtClean="0"/>
              <a:t>Cómpraselas</a:t>
            </a:r>
            <a:endParaRPr lang="en-US" sz="2000" dirty="0"/>
          </a:p>
          <a:p>
            <a:r>
              <a:rPr lang="es-ES" sz="2000" dirty="0" smtClean="0"/>
              <a:t>Ábremelos</a:t>
            </a:r>
            <a:endParaRPr lang="en-US" sz="2000" dirty="0"/>
          </a:p>
          <a:p>
            <a:r>
              <a:rPr lang="es-ES" sz="2000" dirty="0" smtClean="0"/>
              <a:t>Espéranos</a:t>
            </a:r>
            <a:endParaRPr lang="en-US" sz="2000" dirty="0"/>
          </a:p>
          <a:p>
            <a:r>
              <a:rPr lang="es-ES" sz="2000" dirty="0"/>
              <a:t>Sé</a:t>
            </a:r>
            <a:endParaRPr lang="en-US" sz="2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9831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9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done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Relax…not too bad, right?</a:t>
            </a:r>
          </a:p>
          <a:p>
            <a:r>
              <a:rPr lang="en-US" sz="3600" dirty="0" smtClean="0"/>
              <a:t>It gets easier with practice…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534650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pronunciation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2.  If a word is not accented with an accent mark, the stress goes on the last syllable, unless</a:t>
            </a:r>
            <a:r>
              <a:rPr lang="en-US" sz="3200" dirty="0" smtClean="0"/>
              <a:t>…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35342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pronunciation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3.  …the last letter of the word is a </a:t>
            </a:r>
            <a:r>
              <a:rPr lang="en-US" sz="3600" b="1" u="sng" dirty="0">
                <a:solidFill>
                  <a:srgbClr val="FF0000"/>
                </a:solidFill>
              </a:rPr>
              <a:t>vowel</a:t>
            </a:r>
            <a:r>
              <a:rPr lang="en-US" sz="2800" dirty="0"/>
              <a:t>, </a:t>
            </a:r>
            <a:r>
              <a:rPr lang="en-US" sz="3600" b="1" u="sng" dirty="0">
                <a:solidFill>
                  <a:srgbClr val="FF0000"/>
                </a:solidFill>
              </a:rPr>
              <a:t>n</a:t>
            </a:r>
            <a:r>
              <a:rPr lang="en-US" sz="2800" dirty="0"/>
              <a:t> or </a:t>
            </a:r>
            <a:r>
              <a:rPr lang="en-US" sz="3600" b="1" u="sng" dirty="0">
                <a:solidFill>
                  <a:srgbClr val="FF0000"/>
                </a:solidFill>
              </a:rPr>
              <a:t>s</a:t>
            </a:r>
            <a:r>
              <a:rPr lang="en-US" sz="2800" dirty="0"/>
              <a:t> then the stress goes on the second-to-last syllable.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039307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295400"/>
            <a:ext cx="6400800" cy="3048001"/>
          </a:xfrm>
        </p:spPr>
        <p:txBody>
          <a:bodyPr>
            <a:noAutofit/>
          </a:bodyPr>
          <a:lstStyle/>
          <a:p>
            <a:r>
              <a:rPr lang="en-US" sz="2800" dirty="0" smtClean="0"/>
              <a:t>Most Spanish words end in a vowel, n or s, so the stress will normally be on the next-to-last syllable.</a:t>
            </a:r>
          </a:p>
          <a:p>
            <a:r>
              <a:rPr lang="en-US" sz="2800" dirty="0" smtClean="0"/>
              <a:t>Because Spanish has this rule, you never have to guess how to pronounce it!!</a:t>
            </a:r>
          </a:p>
          <a:p>
            <a:r>
              <a:rPr lang="en-US" sz="2800" dirty="0" smtClean="0"/>
              <a:t>English poses several problems…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744657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ENGLISH!!!! AHHHHH!!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1981200"/>
            <a:ext cx="6400800" cy="3048001"/>
          </a:xfrm>
        </p:spPr>
        <p:txBody>
          <a:bodyPr>
            <a:noAutofit/>
          </a:bodyPr>
          <a:lstStyle/>
          <a:p>
            <a:r>
              <a:rPr lang="en-US" sz="2800" dirty="0" smtClean="0"/>
              <a:t>Think of the word: Convict</a:t>
            </a:r>
          </a:p>
          <a:p>
            <a:r>
              <a:rPr lang="en-US" sz="2800" dirty="0" smtClean="0"/>
              <a:t>Think of the word : Read</a:t>
            </a:r>
          </a:p>
          <a:p>
            <a:r>
              <a:rPr lang="en-US" sz="2800" dirty="0" smtClean="0"/>
              <a:t>Think of the word: Offence</a:t>
            </a:r>
          </a:p>
          <a:p>
            <a:r>
              <a:rPr lang="en-US" sz="2800" dirty="0" smtClean="0"/>
              <a:t>Think of the word: Minute</a:t>
            </a:r>
          </a:p>
          <a:p>
            <a:r>
              <a:rPr lang="en-US" sz="2800" dirty="0" smtClean="0"/>
              <a:t>Accent marks would be most helpful!!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566140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000" dirty="0" smtClean="0"/>
              <a:t>You do this in English without thinking!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English is HARD because it does not have accents!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860358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Spanish accent rules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375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There are 3 basic rules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868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uture">
  <a:themeElements>
    <a:clrScheme name="Couture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Black 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119</TotalTime>
  <Words>540</Words>
  <Application>Microsoft Office PowerPoint</Application>
  <PresentationFormat>On-screen Show (4:3)</PresentationFormat>
  <Paragraphs>117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Couture</vt:lpstr>
      <vt:lpstr>Spanish pronunciation and accent marks</vt:lpstr>
      <vt:lpstr>Pronunciation</vt:lpstr>
      <vt:lpstr>pronunciation</vt:lpstr>
      <vt:lpstr>pronunciation</vt:lpstr>
      <vt:lpstr>PowerPoint Presentation</vt:lpstr>
      <vt:lpstr>ENGLISH!!!! AHHHHH!!</vt:lpstr>
      <vt:lpstr>You do this in English without thinking!</vt:lpstr>
      <vt:lpstr>Spanish accent rules</vt:lpstr>
      <vt:lpstr>There are 3 basic rules</vt:lpstr>
      <vt:lpstr>Rule #1</vt:lpstr>
      <vt:lpstr>For example:</vt:lpstr>
      <vt:lpstr>These do not need an accent mark…</vt:lpstr>
      <vt:lpstr>Rule #2</vt:lpstr>
      <vt:lpstr>Hint:</vt:lpstr>
      <vt:lpstr>For example:</vt:lpstr>
      <vt:lpstr>These words do not need accent marks</vt:lpstr>
      <vt:lpstr>Rule #3</vt:lpstr>
      <vt:lpstr>For example:</vt:lpstr>
      <vt:lpstr>Exceptions…of course:</vt:lpstr>
      <vt:lpstr>For example:</vt:lpstr>
      <vt:lpstr>Also…</vt:lpstr>
      <vt:lpstr>Don’t forget…</vt:lpstr>
      <vt:lpstr>Now let’s practice!</vt:lpstr>
      <vt:lpstr>Accent or no accent? If so, where?</vt:lpstr>
      <vt:lpstr>Accent or no accent? If so, where?</vt:lpstr>
      <vt:lpstr>Text page 90</vt:lpstr>
      <vt:lpstr>done</vt:lpstr>
    </vt:vector>
  </TitlesOfParts>
  <Company>MUSD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Bridgette Clyne</dc:creator>
  <cp:lastModifiedBy>Bridgette Clyne</cp:lastModifiedBy>
  <cp:revision>24</cp:revision>
  <dcterms:created xsi:type="dcterms:W3CDTF">2012-11-13T04:21:27Z</dcterms:created>
  <dcterms:modified xsi:type="dcterms:W3CDTF">2012-11-13T20:48:22Z</dcterms:modified>
</cp:coreProperties>
</file>